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5" autoAdjust="0"/>
    <p:restoredTop sz="94652" autoAdjust="0"/>
  </p:normalViewPr>
  <p:slideViewPr>
    <p:cSldViewPr>
      <p:cViewPr varScale="1">
        <p:scale>
          <a:sx n="70" d="100"/>
          <a:sy n="70" d="100"/>
        </p:scale>
        <p:origin x="-13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383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E5F9B-9865-41B7-844F-328AB78ABF16}" type="datetimeFigureOut">
              <a:rPr lang="en-GB" smtClean="0"/>
              <a:t>25/02/2012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017535-F562-4E32-94B0-470B5FE8B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2007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6C6D-DE1B-4197-9F2C-CE79478C9257}" type="datetimeFigureOut">
              <a:rPr lang="en-GB" smtClean="0"/>
              <a:t>25/02/2012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0E2-C325-4D39-9093-F23E83BBB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488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6C6D-DE1B-4197-9F2C-CE79478C9257}" type="datetimeFigureOut">
              <a:rPr lang="en-GB" smtClean="0"/>
              <a:t>25/02/2012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0E2-C325-4D39-9093-F23E83BBB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4634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6C6D-DE1B-4197-9F2C-CE79478C9257}" type="datetimeFigureOut">
              <a:rPr lang="en-GB" smtClean="0"/>
              <a:t>25/02/2012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0E2-C325-4D39-9093-F23E83BBB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9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6C6D-DE1B-4197-9F2C-CE79478C9257}" type="datetimeFigureOut">
              <a:rPr lang="en-GB" smtClean="0"/>
              <a:t>25/02/2012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0E2-C325-4D39-9093-F23E83BBB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899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6C6D-DE1B-4197-9F2C-CE79478C9257}" type="datetimeFigureOut">
              <a:rPr lang="en-GB" smtClean="0"/>
              <a:t>25/02/2012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0E2-C325-4D39-9093-F23E83BBB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900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6C6D-DE1B-4197-9F2C-CE79478C9257}" type="datetimeFigureOut">
              <a:rPr lang="en-GB" smtClean="0"/>
              <a:t>25/02/2012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0E2-C325-4D39-9093-F23E83BBB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724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6C6D-DE1B-4197-9F2C-CE79478C9257}" type="datetimeFigureOut">
              <a:rPr lang="en-GB" smtClean="0"/>
              <a:t>25/02/2012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0E2-C325-4D39-9093-F23E83BBB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483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6C6D-DE1B-4197-9F2C-CE79478C9257}" type="datetimeFigureOut">
              <a:rPr lang="en-GB" smtClean="0"/>
              <a:t>25/02/2012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0E2-C325-4D39-9093-F23E83BBB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4084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6C6D-DE1B-4197-9F2C-CE79478C9257}" type="datetimeFigureOut">
              <a:rPr lang="en-GB" smtClean="0"/>
              <a:t>25/02/2012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0E2-C325-4D39-9093-F23E83BBB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55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6C6D-DE1B-4197-9F2C-CE79478C9257}" type="datetimeFigureOut">
              <a:rPr lang="en-GB" smtClean="0"/>
              <a:t>25/02/2012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0E2-C325-4D39-9093-F23E83BBB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888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6C6D-DE1B-4197-9F2C-CE79478C9257}" type="datetimeFigureOut">
              <a:rPr lang="en-GB" smtClean="0"/>
              <a:t>25/02/2012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200E2-C325-4D39-9093-F23E83BBB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900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66C6D-DE1B-4197-9F2C-CE79478C9257}" type="datetimeFigureOut">
              <a:rPr lang="en-GB" smtClean="0"/>
              <a:t>25/02/2012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200E2-C325-4D39-9093-F23E83BBB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48486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318" y="2121763"/>
            <a:ext cx="8650162" cy="147002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Geopolitics of </a:t>
            </a:r>
            <a:r>
              <a:rPr lang="en-US" b="1" i="1" dirty="0"/>
              <a:t>King Lear</a:t>
            </a:r>
            <a:r>
              <a:rPr lang="en-GB" dirty="0"/>
              <a:t/>
            </a:r>
            <a:br>
              <a:rPr lang="en-GB" dirty="0"/>
            </a:br>
            <a:r>
              <a:rPr lang="en-US" sz="4000" dirty="0"/>
              <a:t>Territory, Land, </a:t>
            </a:r>
            <a:r>
              <a:rPr lang="en-GB" sz="4000" dirty="0"/>
              <a:t>and the ‘Terrors of the Earth’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3848" y="5445224"/>
            <a:ext cx="5580112" cy="1032520"/>
          </a:xfrm>
        </p:spPr>
        <p:txBody>
          <a:bodyPr>
            <a:normAutofit/>
          </a:bodyPr>
          <a:lstStyle/>
          <a:p>
            <a:pPr algn="r"/>
            <a:r>
              <a:rPr lang="en-GB" sz="2400" dirty="0" smtClean="0">
                <a:latin typeface="+mj-lt"/>
              </a:rPr>
              <a:t>Stuart Elden, Department of Geography, Durham University</a:t>
            </a:r>
            <a:endParaRPr lang="en-GB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9448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Meantime, we shall express our darker purpose.</a:t>
            </a:r>
          </a:p>
          <a:p>
            <a:pPr marL="0" indent="0">
              <a:buNone/>
            </a:pPr>
            <a:r>
              <a:rPr lang="en-GB" sz="2400" dirty="0"/>
              <a:t>Give me the map there. Know we have divided </a:t>
            </a:r>
          </a:p>
          <a:p>
            <a:pPr marL="0" indent="0">
              <a:buNone/>
            </a:pPr>
            <a:r>
              <a:rPr lang="en-GB" sz="2400" dirty="0"/>
              <a:t>In three our kingdom; and ‘tis our fast intent</a:t>
            </a:r>
          </a:p>
          <a:p>
            <a:pPr marL="0" indent="0">
              <a:buNone/>
            </a:pPr>
            <a:r>
              <a:rPr lang="en-GB" sz="2400" dirty="0"/>
              <a:t>To shake all cares and business from our age,</a:t>
            </a:r>
          </a:p>
          <a:p>
            <a:pPr marL="0" indent="0">
              <a:buNone/>
            </a:pPr>
            <a:r>
              <a:rPr lang="en-GB" sz="2400" dirty="0"/>
              <a:t>Conferring them on younger strengths, while we</a:t>
            </a:r>
          </a:p>
          <a:p>
            <a:pPr marL="0" indent="0">
              <a:buNone/>
            </a:pPr>
            <a:r>
              <a:rPr lang="en-GB" sz="2400" dirty="0" err="1"/>
              <a:t>Unburthen’d</a:t>
            </a:r>
            <a:r>
              <a:rPr lang="en-GB" sz="2400" dirty="0"/>
              <a:t> crawl toward death. Our son of Cornwall,</a:t>
            </a:r>
          </a:p>
          <a:p>
            <a:pPr marL="0" indent="0">
              <a:buNone/>
            </a:pPr>
            <a:r>
              <a:rPr lang="en-GB" sz="2400" dirty="0"/>
              <a:t>And you, our no less loving son of Albany,</a:t>
            </a:r>
          </a:p>
          <a:p>
            <a:pPr marL="0" indent="0">
              <a:buNone/>
            </a:pPr>
            <a:r>
              <a:rPr lang="en-GB" sz="2400" dirty="0"/>
              <a:t>We have this hour a constant will to publish</a:t>
            </a:r>
          </a:p>
          <a:p>
            <a:pPr marL="0" indent="0">
              <a:buNone/>
            </a:pPr>
            <a:r>
              <a:rPr lang="en-GB" sz="2400" dirty="0"/>
              <a:t>Our daughters’ several dowers, that future strife</a:t>
            </a:r>
          </a:p>
          <a:p>
            <a:pPr marL="0" indent="0">
              <a:buNone/>
            </a:pPr>
            <a:r>
              <a:rPr lang="en-GB" sz="2400" dirty="0"/>
              <a:t>May be prevented now. The Princes, France and Burgundy,</a:t>
            </a:r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1513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Great rivals in our youngest daughter’s love,</a:t>
            </a:r>
          </a:p>
          <a:p>
            <a:pPr marL="0" indent="0">
              <a:buNone/>
            </a:pPr>
            <a:r>
              <a:rPr lang="en-GB" sz="2400" dirty="0"/>
              <a:t>Long in our court have made their amorous sojourn,</a:t>
            </a:r>
          </a:p>
          <a:p>
            <a:pPr marL="0" indent="0">
              <a:buNone/>
            </a:pPr>
            <a:r>
              <a:rPr lang="en-GB" sz="2400" dirty="0"/>
              <a:t>And here are to be </a:t>
            </a:r>
            <a:r>
              <a:rPr lang="en-GB" sz="2400" dirty="0" err="1"/>
              <a:t>answer’d</a:t>
            </a:r>
            <a:r>
              <a:rPr lang="en-GB" sz="2400" dirty="0"/>
              <a:t>. Tell me, my daughters,</a:t>
            </a:r>
          </a:p>
          <a:p>
            <a:pPr marL="0" indent="0">
              <a:buNone/>
            </a:pPr>
            <a:r>
              <a:rPr lang="en-GB" sz="2400" dirty="0"/>
              <a:t>(Since now we shall divest us both of Rule,</a:t>
            </a:r>
          </a:p>
          <a:p>
            <a:pPr marL="0" indent="0">
              <a:buNone/>
            </a:pPr>
            <a:r>
              <a:rPr lang="en-GB" sz="2400" dirty="0"/>
              <a:t>Interest of territory, cares of state)</a:t>
            </a:r>
          </a:p>
          <a:p>
            <a:pPr marL="0" indent="0">
              <a:buNone/>
            </a:pPr>
            <a:r>
              <a:rPr lang="en-GB" sz="2400" dirty="0"/>
              <a:t>Which of you shall we say doth love us most?</a:t>
            </a:r>
          </a:p>
          <a:p>
            <a:pPr marL="0" indent="0">
              <a:buNone/>
            </a:pPr>
            <a:r>
              <a:rPr lang="en-GB" sz="2400" dirty="0"/>
              <a:t>That we our largest bounty may extend</a:t>
            </a:r>
          </a:p>
          <a:p>
            <a:pPr marL="0" indent="0">
              <a:buNone/>
            </a:pPr>
            <a:r>
              <a:rPr lang="en-GB" sz="2400" dirty="0"/>
              <a:t>Where nature doth with merit challenge…</a:t>
            </a:r>
          </a:p>
          <a:p>
            <a:pPr marL="0" indent="0" algn="r">
              <a:buNone/>
            </a:pPr>
            <a:endParaRPr lang="en-GB" sz="2400" i="1" dirty="0" smtClean="0"/>
          </a:p>
          <a:p>
            <a:pPr marL="0" indent="0" algn="r">
              <a:buNone/>
            </a:pPr>
            <a:r>
              <a:rPr lang="en-GB" sz="2400" i="1" dirty="0" smtClean="0"/>
              <a:t>King </a:t>
            </a:r>
            <a:r>
              <a:rPr lang="en-GB" sz="2400" i="1" dirty="0"/>
              <a:t>Lear</a:t>
            </a:r>
            <a:r>
              <a:rPr lang="en-GB" sz="2400" dirty="0"/>
              <a:t>, Act</a:t>
            </a:r>
            <a:r>
              <a:rPr lang="en-GB" sz="2400" i="1" dirty="0"/>
              <a:t> </a:t>
            </a:r>
            <a:r>
              <a:rPr lang="en-GB" sz="2400" dirty="0"/>
              <a:t>I, scene </a:t>
            </a:r>
            <a:r>
              <a:rPr lang="en-GB" sz="2400" dirty="0" err="1" smtClean="0"/>
              <a:t>i</a:t>
            </a: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74832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4402832" cy="5505475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GB" b="1" dirty="0"/>
              <a:t>Quarto</a:t>
            </a: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Meantime</a:t>
            </a:r>
            <a:r>
              <a:rPr lang="en-GB" dirty="0"/>
              <a:t>, we will express our darker purposes.</a:t>
            </a:r>
          </a:p>
          <a:p>
            <a:pPr marL="0" indent="0">
              <a:buNone/>
            </a:pPr>
            <a:r>
              <a:rPr lang="en-GB" dirty="0"/>
              <a:t>The map there. Know we have divided </a:t>
            </a:r>
          </a:p>
          <a:p>
            <a:pPr marL="0" indent="0">
              <a:buNone/>
            </a:pPr>
            <a:r>
              <a:rPr lang="en-GB" dirty="0"/>
              <a:t>In three our kingdom; and ‘tis our first intent</a:t>
            </a:r>
          </a:p>
          <a:p>
            <a:pPr marL="0" indent="0">
              <a:buNone/>
            </a:pPr>
            <a:r>
              <a:rPr lang="en-GB" dirty="0"/>
              <a:t>To shake all cares and business of our state,</a:t>
            </a:r>
          </a:p>
          <a:p>
            <a:pPr marL="0" indent="0">
              <a:buNone/>
            </a:pPr>
            <a:r>
              <a:rPr lang="en-GB" dirty="0"/>
              <a:t>Confirming them on younger years, </a:t>
            </a:r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pPr marL="0" indent="0">
              <a:buNone/>
            </a:pPr>
            <a:r>
              <a:rPr lang="en-GB" dirty="0"/>
              <a:t>The two great Princes, </a:t>
            </a:r>
            <a:r>
              <a:rPr lang="en-GB" i="1" dirty="0"/>
              <a:t>France</a:t>
            </a:r>
            <a:r>
              <a:rPr lang="en-GB" dirty="0"/>
              <a:t> and </a:t>
            </a:r>
            <a:r>
              <a:rPr lang="en-GB" i="1" dirty="0"/>
              <a:t>Burgundy</a:t>
            </a:r>
            <a:r>
              <a:rPr lang="en-GB" dirty="0"/>
              <a:t>,</a:t>
            </a:r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pPr marL="0" indent="0">
              <a:buNone/>
            </a:pPr>
            <a:r>
              <a:rPr lang="en-GB" dirty="0"/>
              <a:t>Great rivals in our youngest daughter’s love,</a:t>
            </a:r>
          </a:p>
          <a:p>
            <a:pPr marL="0" indent="0">
              <a:buNone/>
            </a:pPr>
            <a:r>
              <a:rPr lang="en-GB" dirty="0"/>
              <a:t>Long in our Court have made their amorous sojourn,</a:t>
            </a:r>
          </a:p>
          <a:p>
            <a:pPr marL="0" indent="0">
              <a:buNone/>
            </a:pPr>
            <a:r>
              <a:rPr lang="en-GB" dirty="0"/>
              <a:t>And here are to be </a:t>
            </a:r>
            <a:r>
              <a:rPr lang="en-GB" dirty="0" err="1"/>
              <a:t>answer’d</a:t>
            </a:r>
            <a:r>
              <a:rPr lang="en-GB" dirty="0"/>
              <a:t>. Tell me, my daughters,</a:t>
            </a:r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pPr marL="0" indent="0">
              <a:buNone/>
            </a:pPr>
            <a:r>
              <a:rPr lang="en-GB" dirty="0"/>
              <a:t>Which of you shall we say doth love us most?</a:t>
            </a:r>
          </a:p>
          <a:p>
            <a:pPr marL="0" indent="0">
              <a:buNone/>
            </a:pPr>
            <a:r>
              <a:rPr lang="en-GB" dirty="0"/>
              <a:t>That we our largest bounty may extend</a:t>
            </a:r>
          </a:p>
          <a:p>
            <a:pPr marL="0" indent="0">
              <a:buNone/>
            </a:pPr>
            <a:r>
              <a:rPr lang="en-GB" dirty="0"/>
              <a:t>Where merit doth most challenge it…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620688"/>
            <a:ext cx="4572000" cy="5505475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dirty="0"/>
              <a:t>Folio</a:t>
            </a: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Meantime</a:t>
            </a:r>
            <a:r>
              <a:rPr lang="en-GB" dirty="0"/>
              <a:t>, we shall express our darker purpose.</a:t>
            </a:r>
          </a:p>
          <a:p>
            <a:pPr marL="0" indent="0">
              <a:buNone/>
            </a:pPr>
            <a:r>
              <a:rPr lang="en-GB" dirty="0"/>
              <a:t>Give me the map there. Know that we have divided </a:t>
            </a:r>
          </a:p>
          <a:p>
            <a:pPr marL="0" indent="0">
              <a:buNone/>
            </a:pPr>
            <a:r>
              <a:rPr lang="en-GB" dirty="0"/>
              <a:t>In three our Kingdom; and ‘tis our fast intent</a:t>
            </a:r>
          </a:p>
          <a:p>
            <a:pPr marL="0" indent="0">
              <a:buNone/>
            </a:pPr>
            <a:r>
              <a:rPr lang="en-GB" dirty="0"/>
              <a:t>To shake all cares and business from our age,</a:t>
            </a:r>
          </a:p>
          <a:p>
            <a:pPr marL="0" indent="0">
              <a:buNone/>
            </a:pPr>
            <a:r>
              <a:rPr lang="en-GB" dirty="0"/>
              <a:t>Conferring them on younger strengths, while we</a:t>
            </a:r>
          </a:p>
          <a:p>
            <a:pPr marL="0" indent="0">
              <a:buNone/>
            </a:pPr>
            <a:r>
              <a:rPr lang="en-GB" dirty="0" err="1"/>
              <a:t>Unburthen’d</a:t>
            </a:r>
            <a:r>
              <a:rPr lang="en-GB" dirty="0"/>
              <a:t> crawl toward death. Our son of Cornwall,</a:t>
            </a:r>
          </a:p>
          <a:p>
            <a:pPr marL="0" indent="0">
              <a:buNone/>
            </a:pPr>
            <a:r>
              <a:rPr lang="en-GB" dirty="0"/>
              <a:t>And you, our no less loving son of Albany,</a:t>
            </a:r>
          </a:p>
          <a:p>
            <a:pPr marL="0" indent="0">
              <a:buNone/>
            </a:pPr>
            <a:r>
              <a:rPr lang="en-GB" dirty="0"/>
              <a:t>We have this hour a constant will to publish</a:t>
            </a:r>
          </a:p>
          <a:p>
            <a:pPr marL="0" indent="0">
              <a:buNone/>
            </a:pPr>
            <a:r>
              <a:rPr lang="en-GB" dirty="0"/>
              <a:t>Our daughters’ several dowers, that future strife</a:t>
            </a:r>
          </a:p>
          <a:p>
            <a:pPr marL="0" indent="0">
              <a:buNone/>
            </a:pPr>
            <a:r>
              <a:rPr lang="en-GB" dirty="0"/>
              <a:t>May be prevented now. The Princes, France and</a:t>
            </a:r>
          </a:p>
          <a:p>
            <a:pPr marL="0" indent="0">
              <a:buNone/>
            </a:pPr>
            <a:r>
              <a:rPr lang="en-GB" dirty="0"/>
              <a:t>Burgundy,</a:t>
            </a:r>
          </a:p>
          <a:p>
            <a:pPr marL="0" indent="0">
              <a:buNone/>
            </a:pPr>
            <a:r>
              <a:rPr lang="en-GB" dirty="0"/>
              <a:t>Great rivals in our youngest daughter’s love,</a:t>
            </a:r>
          </a:p>
          <a:p>
            <a:pPr marL="0" indent="0">
              <a:buNone/>
            </a:pPr>
            <a:r>
              <a:rPr lang="en-GB" dirty="0"/>
              <a:t>Long in our court have made their amorous sojourn,</a:t>
            </a:r>
          </a:p>
          <a:p>
            <a:pPr marL="0" indent="0">
              <a:buNone/>
            </a:pPr>
            <a:r>
              <a:rPr lang="en-GB" dirty="0"/>
              <a:t>And here are to be </a:t>
            </a:r>
            <a:r>
              <a:rPr lang="en-GB" dirty="0" err="1"/>
              <a:t>answer’d</a:t>
            </a:r>
            <a:r>
              <a:rPr lang="en-GB" dirty="0"/>
              <a:t>. Tell me, my daughters,</a:t>
            </a:r>
          </a:p>
          <a:p>
            <a:pPr marL="0" indent="0">
              <a:buNone/>
            </a:pPr>
            <a:r>
              <a:rPr lang="en-GB" dirty="0"/>
              <a:t>(Since now we shall divest us both of Rule,</a:t>
            </a:r>
          </a:p>
          <a:p>
            <a:pPr marL="0" indent="0">
              <a:buNone/>
            </a:pPr>
            <a:r>
              <a:rPr lang="en-GB" dirty="0"/>
              <a:t>Interest of Territory, Cares of State)</a:t>
            </a:r>
          </a:p>
          <a:p>
            <a:pPr marL="0" indent="0">
              <a:buNone/>
            </a:pPr>
            <a:r>
              <a:rPr lang="en-GB" dirty="0"/>
              <a:t>Which of you shall we say doth love us most?</a:t>
            </a:r>
          </a:p>
          <a:p>
            <a:pPr marL="0" indent="0">
              <a:buNone/>
            </a:pPr>
            <a:r>
              <a:rPr lang="en-GB" dirty="0"/>
              <a:t>That we our largest bounty may extend</a:t>
            </a:r>
          </a:p>
          <a:p>
            <a:pPr marL="0" indent="0">
              <a:buNone/>
            </a:pPr>
            <a:r>
              <a:rPr lang="en-GB" dirty="0"/>
              <a:t>Where Nature doth with merit challenge…</a:t>
            </a:r>
          </a:p>
        </p:txBody>
      </p:sp>
    </p:spTree>
    <p:extLst>
      <p:ext uri="{BB962C8B-B14F-4D97-AF65-F5344CB8AC3E}">
        <p14:creationId xmlns:p14="http://schemas.microsoft.com/office/powerpoint/2010/main" val="204433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Of all these bounds, even from this line to this,</a:t>
            </a:r>
          </a:p>
          <a:p>
            <a:pPr marL="0" indent="0">
              <a:buNone/>
            </a:pPr>
            <a:r>
              <a:rPr lang="en-GB" sz="2400" dirty="0"/>
              <a:t>With shadowy forests and with </a:t>
            </a:r>
            <a:r>
              <a:rPr lang="en-GB" sz="2400" dirty="0" err="1"/>
              <a:t>champains</a:t>
            </a:r>
            <a:r>
              <a:rPr lang="en-GB" sz="2400" dirty="0"/>
              <a:t> </a:t>
            </a:r>
            <a:r>
              <a:rPr lang="en-GB" sz="2400" dirty="0" err="1"/>
              <a:t>rich’d</a:t>
            </a:r>
            <a:r>
              <a:rPr lang="en-GB" sz="2400" dirty="0"/>
              <a:t>, </a:t>
            </a:r>
          </a:p>
          <a:p>
            <a:pPr marL="0" indent="0">
              <a:buNone/>
            </a:pPr>
            <a:r>
              <a:rPr lang="en-GB" sz="2400" dirty="0"/>
              <a:t>With plenteous rivers and wide-skirted meads,</a:t>
            </a:r>
          </a:p>
          <a:p>
            <a:pPr marL="0" indent="0">
              <a:buNone/>
            </a:pPr>
            <a:r>
              <a:rPr lang="en-GB" sz="2400" dirty="0"/>
              <a:t>We make thee lady: to </a:t>
            </a:r>
            <a:r>
              <a:rPr lang="en-GB" sz="2400" dirty="0" err="1"/>
              <a:t>thine</a:t>
            </a:r>
            <a:r>
              <a:rPr lang="en-GB" sz="2400" dirty="0"/>
              <a:t> and Albany’s issues</a:t>
            </a:r>
          </a:p>
          <a:p>
            <a:pPr marL="0" indent="0">
              <a:buNone/>
            </a:pPr>
            <a:r>
              <a:rPr lang="en-GB" sz="2400" dirty="0"/>
              <a:t>Be this perpetual…</a:t>
            </a:r>
          </a:p>
          <a:p>
            <a:pPr marL="0" indent="0">
              <a:buNone/>
            </a:pPr>
            <a:r>
              <a:rPr lang="en-GB" sz="2400" dirty="0"/>
              <a:t>	</a:t>
            </a:r>
            <a:endParaRPr lang="en-GB" sz="2400" dirty="0" smtClean="0"/>
          </a:p>
          <a:p>
            <a:pPr marL="0" indent="0" algn="r">
              <a:buNone/>
            </a:pPr>
            <a:r>
              <a:rPr lang="en-GB" sz="2400" i="1" dirty="0" smtClean="0"/>
              <a:t>King </a:t>
            </a:r>
            <a:r>
              <a:rPr lang="en-GB" sz="2400" i="1" dirty="0"/>
              <a:t>Lear</a:t>
            </a:r>
            <a:r>
              <a:rPr lang="en-GB" sz="2400" dirty="0"/>
              <a:t>, Act</a:t>
            </a:r>
            <a:r>
              <a:rPr lang="en-GB" sz="2400" i="1" dirty="0"/>
              <a:t> </a:t>
            </a:r>
            <a:r>
              <a:rPr lang="en-GB" sz="2400" dirty="0"/>
              <a:t>I, scene </a:t>
            </a:r>
            <a:r>
              <a:rPr lang="en-GB" sz="2400" dirty="0" err="1" smtClean="0"/>
              <a:t>i</a:t>
            </a:r>
            <a:endParaRPr lang="en-GB" sz="2400" dirty="0" smtClean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(“</a:t>
            </a:r>
            <a:r>
              <a:rPr lang="en-GB" sz="2400" dirty="0"/>
              <a:t>and </a:t>
            </a:r>
            <a:r>
              <a:rPr lang="en-US" sz="2400" dirty="0" smtClean="0"/>
              <a:t>with </a:t>
            </a:r>
            <a:r>
              <a:rPr lang="en-US" sz="2400" dirty="0" err="1"/>
              <a:t>champains</a:t>
            </a:r>
            <a:r>
              <a:rPr lang="en-US" sz="2400" dirty="0"/>
              <a:t> </a:t>
            </a:r>
            <a:r>
              <a:rPr lang="en-US" sz="2400" dirty="0" err="1"/>
              <a:t>rich’d</a:t>
            </a:r>
            <a:r>
              <a:rPr lang="en-US" sz="2400" dirty="0"/>
              <a:t>,/</a:t>
            </a:r>
            <a:r>
              <a:rPr lang="en-GB" sz="2400" dirty="0"/>
              <a:t>With plenteous </a:t>
            </a:r>
            <a:r>
              <a:rPr lang="en-GB" sz="2400" dirty="0" smtClean="0"/>
              <a:t>rivers” </a:t>
            </a:r>
            <a:r>
              <a:rPr lang="en-GB" sz="2400" dirty="0"/>
              <a:t>is not in the Quarto</a:t>
            </a:r>
            <a:r>
              <a:rPr lang="en-GB" sz="2400" dirty="0" smtClean="0"/>
              <a:t>.)</a:t>
            </a: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41664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It did always seem so to us; but now, in the division</a:t>
            </a:r>
          </a:p>
          <a:p>
            <a:pPr marL="0" indent="0">
              <a:buNone/>
            </a:pPr>
            <a:r>
              <a:rPr lang="en-GB" sz="2400" dirty="0"/>
              <a:t>of the kingdom, it appears not which of the Dukes he</a:t>
            </a:r>
          </a:p>
          <a:p>
            <a:pPr marL="0" indent="0">
              <a:buNone/>
            </a:pPr>
            <a:r>
              <a:rPr lang="en-GB" sz="2400" dirty="0"/>
              <a:t>values most; for equalities are so </a:t>
            </a:r>
            <a:r>
              <a:rPr lang="en-GB" sz="2400" dirty="0" err="1"/>
              <a:t>weigh’d</a:t>
            </a:r>
            <a:r>
              <a:rPr lang="en-GB" sz="2400" dirty="0"/>
              <a:t> that </a:t>
            </a:r>
            <a:r>
              <a:rPr lang="en-GB" sz="2400" dirty="0" smtClean="0"/>
              <a:t>curiosity </a:t>
            </a:r>
            <a:r>
              <a:rPr lang="en-GB" sz="2400" dirty="0"/>
              <a:t>in neither can make choice of either’s moiety. </a:t>
            </a:r>
          </a:p>
          <a:p>
            <a:pPr marL="0" indent="0">
              <a:buNone/>
            </a:pPr>
            <a:r>
              <a:rPr lang="en-GB" sz="2400" dirty="0"/>
              <a:t>	</a:t>
            </a:r>
            <a:endParaRPr lang="en-GB" sz="2400" dirty="0" smtClean="0"/>
          </a:p>
          <a:p>
            <a:pPr marL="0" indent="0" algn="r">
              <a:buNone/>
            </a:pPr>
            <a:r>
              <a:rPr lang="en-GB" sz="2400" i="1" dirty="0" smtClean="0"/>
              <a:t>King </a:t>
            </a:r>
            <a:r>
              <a:rPr lang="en-GB" sz="2400" i="1" dirty="0"/>
              <a:t>Lear</a:t>
            </a:r>
            <a:r>
              <a:rPr lang="en-GB" sz="2400" dirty="0"/>
              <a:t>, Act</a:t>
            </a:r>
            <a:r>
              <a:rPr lang="en-GB" sz="2400" i="1" dirty="0"/>
              <a:t> </a:t>
            </a:r>
            <a:r>
              <a:rPr lang="en-GB" sz="2400" dirty="0"/>
              <a:t>I, scene </a:t>
            </a:r>
            <a:r>
              <a:rPr lang="en-GB" sz="2400" dirty="0" err="1" smtClean="0"/>
              <a:t>i</a:t>
            </a: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79451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Hark, the Duke's trumpets! I know not why he comes.</a:t>
            </a:r>
            <a:endParaRPr lang="en-GB" sz="2400" dirty="0"/>
          </a:p>
          <a:p>
            <a:pPr marL="0" indent="0">
              <a:buNone/>
            </a:pPr>
            <a:r>
              <a:rPr lang="en-US" sz="2400" dirty="0"/>
              <a:t>All ports I'll bar; the villain shall not ’scape;</a:t>
            </a:r>
            <a:endParaRPr lang="en-GB" sz="2400" dirty="0"/>
          </a:p>
          <a:p>
            <a:pPr marL="0" indent="0">
              <a:buNone/>
            </a:pPr>
            <a:r>
              <a:rPr lang="en-US" sz="2400" dirty="0"/>
              <a:t>The Duke must grant me that: besides, his picture</a:t>
            </a:r>
            <a:endParaRPr lang="en-GB" sz="2400" dirty="0"/>
          </a:p>
          <a:p>
            <a:pPr marL="0" indent="0">
              <a:buNone/>
            </a:pPr>
            <a:r>
              <a:rPr lang="en-US" sz="2400" dirty="0"/>
              <a:t>I will send far and near, that all the kingdom</a:t>
            </a:r>
            <a:endParaRPr lang="en-GB" sz="2400" dirty="0"/>
          </a:p>
          <a:p>
            <a:pPr marL="0" indent="0">
              <a:buNone/>
            </a:pPr>
            <a:r>
              <a:rPr lang="en-US" sz="2400" dirty="0"/>
              <a:t>May have due note of him; and of my land,</a:t>
            </a:r>
            <a:endParaRPr lang="en-GB" sz="2400" dirty="0"/>
          </a:p>
          <a:p>
            <a:pPr marL="0" indent="0">
              <a:buNone/>
            </a:pPr>
            <a:r>
              <a:rPr lang="en-US" sz="2400" dirty="0"/>
              <a:t>Loyal and natural boy, I'll work the means</a:t>
            </a:r>
            <a:endParaRPr lang="en-GB" sz="2400" dirty="0"/>
          </a:p>
          <a:p>
            <a:pPr marL="0" indent="0">
              <a:buNone/>
            </a:pPr>
            <a:r>
              <a:rPr lang="en-US" sz="2400" dirty="0"/>
              <a:t>To make thee capable.</a:t>
            </a:r>
            <a:endParaRPr lang="en-GB" sz="2400" dirty="0"/>
          </a:p>
          <a:p>
            <a:pPr marL="0" indent="0" algn="r">
              <a:buNone/>
            </a:pPr>
            <a:r>
              <a:rPr lang="en-GB" sz="2400" dirty="0"/>
              <a:t>	</a:t>
            </a:r>
            <a:r>
              <a:rPr lang="en-GB" sz="2400" i="1" dirty="0"/>
              <a:t>King Lear</a:t>
            </a:r>
            <a:r>
              <a:rPr lang="en-GB" sz="2400" dirty="0"/>
              <a:t>, Act</a:t>
            </a:r>
            <a:r>
              <a:rPr lang="en-GB" sz="2400" i="1" dirty="0"/>
              <a:t> </a:t>
            </a:r>
            <a:r>
              <a:rPr lang="en-GB" sz="2400" dirty="0"/>
              <a:t>II, scene </a:t>
            </a:r>
            <a:r>
              <a:rPr lang="en-GB" sz="2400" dirty="0" err="1" smtClean="0"/>
              <a:t>i</a:t>
            </a: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37695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O dear father,</a:t>
            </a:r>
          </a:p>
          <a:p>
            <a:pPr marL="0" indent="0">
              <a:buNone/>
            </a:pPr>
            <a:r>
              <a:rPr lang="en-GB" sz="2400" dirty="0"/>
              <a:t>It is thy business that I go about;</a:t>
            </a:r>
          </a:p>
          <a:p>
            <a:pPr marL="0" indent="0">
              <a:buNone/>
            </a:pPr>
            <a:r>
              <a:rPr lang="en-GB" sz="2400" dirty="0"/>
              <a:t>Therefore great France</a:t>
            </a:r>
          </a:p>
          <a:p>
            <a:pPr marL="0" indent="0">
              <a:buNone/>
            </a:pPr>
            <a:r>
              <a:rPr lang="en-GB" sz="2400" dirty="0"/>
              <a:t>My mourning and important tears hath pitied.</a:t>
            </a:r>
          </a:p>
          <a:p>
            <a:pPr marL="0" indent="0">
              <a:buNone/>
            </a:pPr>
            <a:r>
              <a:rPr lang="en-GB" sz="2400" dirty="0"/>
              <a:t>No blown ambition doth our arms incite,</a:t>
            </a:r>
          </a:p>
          <a:p>
            <a:pPr marL="0" indent="0">
              <a:buNone/>
            </a:pPr>
            <a:r>
              <a:rPr lang="en-GB" sz="2400" dirty="0"/>
              <a:t>But love, dear love, and our aged father's right:</a:t>
            </a:r>
          </a:p>
          <a:p>
            <a:pPr marL="0" indent="0">
              <a:buNone/>
            </a:pPr>
            <a:r>
              <a:rPr lang="en-GB" sz="2400" dirty="0"/>
              <a:t>Soon may I hear and see him! </a:t>
            </a:r>
          </a:p>
          <a:p>
            <a:pPr marL="0" indent="0" algn="r">
              <a:buNone/>
            </a:pPr>
            <a:endParaRPr lang="en-GB" sz="2400" dirty="0"/>
          </a:p>
          <a:p>
            <a:pPr marL="0" indent="0" algn="r">
              <a:buNone/>
            </a:pPr>
            <a:r>
              <a:rPr lang="en-GB" sz="2400" i="1" dirty="0" smtClean="0"/>
              <a:t>King </a:t>
            </a:r>
            <a:r>
              <a:rPr lang="en-GB" sz="2400" i="1" dirty="0"/>
              <a:t>Lear</a:t>
            </a:r>
            <a:r>
              <a:rPr lang="en-GB" sz="2400" dirty="0"/>
              <a:t>, Act</a:t>
            </a:r>
            <a:r>
              <a:rPr lang="en-GB" sz="2400" i="1" dirty="0"/>
              <a:t> </a:t>
            </a:r>
            <a:r>
              <a:rPr lang="en-GB" sz="2400" dirty="0"/>
              <a:t>IV, scene </a:t>
            </a:r>
            <a:r>
              <a:rPr lang="en-GB" sz="2400" dirty="0" smtClean="0"/>
              <a:t>iv </a:t>
            </a:r>
            <a:endParaRPr lang="en-GB" sz="2400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83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93" y="613579"/>
            <a:ext cx="4402832" cy="5505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b="1" dirty="0"/>
              <a:t>Quarto</a:t>
            </a:r>
            <a:endParaRPr lang="en-GB" sz="1600" dirty="0"/>
          </a:p>
          <a:p>
            <a:pPr marL="0" indent="0">
              <a:buNone/>
            </a:pPr>
            <a:endParaRPr lang="en-GB" sz="1600" dirty="0" smtClean="0"/>
          </a:p>
          <a:p>
            <a:pPr marL="0" indent="0">
              <a:buNone/>
            </a:pPr>
            <a:r>
              <a:rPr lang="en-GB" sz="1600" dirty="0"/>
              <a:t>… There is division,</a:t>
            </a:r>
          </a:p>
          <a:p>
            <a:pPr marL="0" indent="0">
              <a:buNone/>
            </a:pPr>
            <a:r>
              <a:rPr lang="en-GB" sz="1600" dirty="0"/>
              <a:t>Although as yet the face of it is </a:t>
            </a:r>
            <a:r>
              <a:rPr lang="en-GB" sz="1600" dirty="0" err="1"/>
              <a:t>cover’d</a:t>
            </a:r>
            <a:endParaRPr lang="en-GB" sz="1600" dirty="0"/>
          </a:p>
          <a:p>
            <a:pPr marL="0" indent="0">
              <a:buNone/>
            </a:pPr>
            <a:r>
              <a:rPr lang="en-GB" sz="1600" dirty="0"/>
              <a:t>With mutual cunning, ’twixt Albany and Cornwall;</a:t>
            </a:r>
          </a:p>
          <a:p>
            <a:pPr marL="0" indent="0">
              <a:buNone/>
            </a:pPr>
            <a:r>
              <a:rPr lang="en-GB" sz="1600" dirty="0"/>
              <a:t>But, true it is, from France there comes a power</a:t>
            </a:r>
          </a:p>
          <a:p>
            <a:pPr marL="0" indent="0">
              <a:buNone/>
            </a:pPr>
            <a:r>
              <a:rPr lang="en-GB" sz="1600" dirty="0"/>
              <a:t>Into this </a:t>
            </a:r>
            <a:r>
              <a:rPr lang="en-GB" sz="1600" dirty="0" err="1"/>
              <a:t>scatter’d</a:t>
            </a:r>
            <a:r>
              <a:rPr lang="en-GB" sz="1600" dirty="0"/>
              <a:t> kingdom; who already,</a:t>
            </a:r>
          </a:p>
          <a:p>
            <a:pPr marL="0" indent="0">
              <a:buNone/>
            </a:pPr>
            <a:r>
              <a:rPr lang="en-GB" sz="1600" dirty="0"/>
              <a:t>Wise in our negligence, have secret feet</a:t>
            </a:r>
          </a:p>
          <a:p>
            <a:pPr marL="0" indent="0">
              <a:buNone/>
            </a:pPr>
            <a:r>
              <a:rPr lang="en-GB" sz="1600" dirty="0"/>
              <a:t>In some of our best ports and are to point</a:t>
            </a:r>
          </a:p>
          <a:p>
            <a:pPr marL="0" indent="0">
              <a:buNone/>
            </a:pPr>
            <a:r>
              <a:rPr lang="en-GB" sz="1600" dirty="0"/>
              <a:t>To show their open banner.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620688"/>
            <a:ext cx="4572000" cy="5505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b="1" dirty="0"/>
              <a:t>Folio</a:t>
            </a:r>
            <a:endParaRPr lang="en-GB" sz="1600" dirty="0"/>
          </a:p>
          <a:p>
            <a:pPr marL="0" indent="0">
              <a:buNone/>
            </a:pPr>
            <a:endParaRPr lang="en-GB" sz="1600" dirty="0" smtClean="0"/>
          </a:p>
          <a:p>
            <a:pPr marL="0" indent="0">
              <a:buNone/>
            </a:pPr>
            <a:r>
              <a:rPr lang="en-GB" sz="1600" dirty="0" smtClean="0"/>
              <a:t>… </a:t>
            </a:r>
            <a:r>
              <a:rPr lang="en-GB" sz="1600" dirty="0"/>
              <a:t>There is division,</a:t>
            </a:r>
          </a:p>
          <a:p>
            <a:pPr marL="0" indent="0">
              <a:buNone/>
            </a:pPr>
            <a:r>
              <a:rPr lang="en-GB" sz="1600" dirty="0"/>
              <a:t>(Although as yet the face of it is </a:t>
            </a:r>
            <a:r>
              <a:rPr lang="en-GB" sz="1600" dirty="0" err="1"/>
              <a:t>cover’d</a:t>
            </a:r>
            <a:endParaRPr lang="en-GB" sz="1600" dirty="0"/>
          </a:p>
          <a:p>
            <a:pPr marL="0" indent="0">
              <a:buNone/>
            </a:pPr>
            <a:r>
              <a:rPr lang="en-GB" sz="1600" dirty="0"/>
              <a:t>With mutual cunning) ’twixt Albany and Cornwall;</a:t>
            </a:r>
          </a:p>
          <a:p>
            <a:pPr marL="0" indent="0">
              <a:buNone/>
            </a:pPr>
            <a:r>
              <a:rPr lang="en-GB" sz="1600" dirty="0"/>
              <a:t>Who have—as who have not, that their great Stars</a:t>
            </a:r>
          </a:p>
          <a:p>
            <a:pPr marL="0" indent="0">
              <a:buNone/>
            </a:pPr>
            <a:r>
              <a:rPr lang="en-GB" sz="1600" dirty="0" err="1"/>
              <a:t>Thron’d</a:t>
            </a:r>
            <a:r>
              <a:rPr lang="en-GB" sz="1600" dirty="0"/>
              <a:t> and set high?—Servants, who seem no less,</a:t>
            </a:r>
          </a:p>
          <a:p>
            <a:pPr marL="0" indent="0">
              <a:buNone/>
            </a:pPr>
            <a:r>
              <a:rPr lang="en-GB" sz="1600" dirty="0"/>
              <a:t>Which are to France the Spies and Speculations</a:t>
            </a:r>
          </a:p>
          <a:p>
            <a:pPr marL="0" indent="0">
              <a:buNone/>
            </a:pPr>
            <a:r>
              <a:rPr lang="en-GB" sz="1600" dirty="0"/>
              <a:t>Intelligent of our state… </a:t>
            </a:r>
            <a:r>
              <a:rPr lang="en-US" sz="1600" dirty="0"/>
              <a:t>	</a:t>
            </a:r>
            <a:endParaRPr lang="en-US" sz="1600" dirty="0" smtClean="0"/>
          </a:p>
          <a:p>
            <a:pPr marL="0" indent="0">
              <a:buNone/>
            </a:pPr>
            <a:endParaRPr lang="en-US" sz="1600" i="1" dirty="0"/>
          </a:p>
          <a:p>
            <a:pPr marL="0" indent="0" algn="r">
              <a:buNone/>
            </a:pPr>
            <a:endParaRPr lang="en-US" sz="1600" i="1" dirty="0" smtClean="0"/>
          </a:p>
          <a:p>
            <a:pPr marL="0" indent="0" algn="r">
              <a:buNone/>
            </a:pPr>
            <a:r>
              <a:rPr lang="en-GB" sz="1600" i="1" dirty="0" smtClean="0"/>
              <a:t>King </a:t>
            </a:r>
            <a:r>
              <a:rPr lang="en-GB" sz="1600" i="1" dirty="0"/>
              <a:t>Lear</a:t>
            </a:r>
            <a:r>
              <a:rPr lang="en-GB" sz="1600" dirty="0"/>
              <a:t>, Act</a:t>
            </a:r>
            <a:r>
              <a:rPr lang="en-GB" sz="1600" i="1" dirty="0"/>
              <a:t> </a:t>
            </a:r>
            <a:r>
              <a:rPr lang="en-GB" sz="1600" dirty="0"/>
              <a:t>III, scene </a:t>
            </a:r>
            <a:r>
              <a:rPr lang="en-GB" sz="1600" dirty="0" err="1" smtClean="0"/>
              <a:t>i</a:t>
            </a:r>
            <a:endParaRPr lang="en-GB" sz="1600" dirty="0"/>
          </a:p>
          <a:p>
            <a:pPr marL="0" indent="0">
              <a:buNone/>
            </a:pPr>
            <a:endParaRPr lang="en-GB" sz="1600" dirty="0" smtClean="0"/>
          </a:p>
        </p:txBody>
      </p:sp>
    </p:spTree>
    <p:extLst>
      <p:ext uri="{BB962C8B-B14F-4D97-AF65-F5344CB8AC3E}">
        <p14:creationId xmlns:p14="http://schemas.microsoft.com/office/powerpoint/2010/main" val="240211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/>
              <a:t>Fergus, the mighty duke of Albany,</a:t>
            </a:r>
          </a:p>
          <a:p>
            <a:pPr marL="0" indent="0">
              <a:buNone/>
            </a:pPr>
            <a:r>
              <a:rPr lang="en-GB" sz="2400" dirty="0"/>
              <a:t>Is now in arms and </a:t>
            </a:r>
            <a:r>
              <a:rPr lang="en-GB" sz="2400" dirty="0" err="1"/>
              <a:t>lodgeth</a:t>
            </a:r>
            <a:r>
              <a:rPr lang="en-GB" sz="2400" dirty="0"/>
              <a:t> in the field</a:t>
            </a:r>
          </a:p>
          <a:p>
            <a:pPr marL="0" indent="0">
              <a:buNone/>
            </a:pPr>
            <a:r>
              <a:rPr lang="en-GB" sz="2400" dirty="0"/>
              <a:t>With twenty thousand men. Hither he bends</a:t>
            </a:r>
          </a:p>
          <a:p>
            <a:pPr marL="0" indent="0">
              <a:buNone/>
            </a:pPr>
            <a:r>
              <a:rPr lang="en-GB" sz="2400" dirty="0"/>
              <a:t>His speedy march and minds to invade the crown.</a:t>
            </a:r>
          </a:p>
          <a:p>
            <a:pPr marL="0" indent="0">
              <a:buNone/>
            </a:pPr>
            <a:r>
              <a:rPr lang="en-GB" sz="2400" dirty="0"/>
              <a:t>Daily he </a:t>
            </a:r>
            <a:r>
              <a:rPr lang="en-GB" sz="2400" dirty="0" err="1"/>
              <a:t>gathereth</a:t>
            </a:r>
            <a:r>
              <a:rPr lang="en-GB" sz="2400" dirty="0"/>
              <a:t> strength and spreads abroad</a:t>
            </a:r>
          </a:p>
          <a:p>
            <a:pPr marL="0" indent="0">
              <a:buNone/>
            </a:pPr>
            <a:r>
              <a:rPr lang="en-GB" sz="2400" dirty="0"/>
              <a:t>That to his realm no certain heir remains,</a:t>
            </a:r>
          </a:p>
          <a:p>
            <a:pPr marL="0" indent="0">
              <a:buNone/>
            </a:pPr>
            <a:r>
              <a:rPr lang="en-GB" sz="2400" dirty="0"/>
              <a:t>That Britain land is left without a guide,</a:t>
            </a:r>
          </a:p>
          <a:p>
            <a:pPr marL="0" indent="0">
              <a:buNone/>
            </a:pPr>
            <a:r>
              <a:rPr lang="en-GB" sz="2400" dirty="0"/>
              <a:t>That he the sceptre seeks for nothing else</a:t>
            </a:r>
          </a:p>
          <a:p>
            <a:pPr marL="0" indent="0">
              <a:buNone/>
            </a:pPr>
            <a:r>
              <a:rPr lang="en-GB" sz="2400" dirty="0"/>
              <a:t>But to preserve the people and the land,</a:t>
            </a:r>
          </a:p>
          <a:p>
            <a:pPr marL="0" indent="0">
              <a:buNone/>
            </a:pPr>
            <a:r>
              <a:rPr lang="en-GB" sz="2400" dirty="0"/>
              <a:t>Which now remain as ship without a stern.</a:t>
            </a:r>
          </a:p>
          <a:p>
            <a:pPr marL="0" indent="0">
              <a:buNone/>
            </a:pPr>
            <a:r>
              <a:rPr lang="en-GB" sz="2400" dirty="0"/>
              <a:t>	</a:t>
            </a:r>
            <a:endParaRPr lang="en-GB" sz="2400" dirty="0" smtClean="0"/>
          </a:p>
          <a:p>
            <a:pPr marL="0" indent="0" algn="r">
              <a:buNone/>
            </a:pPr>
            <a:r>
              <a:rPr lang="en-GB" sz="2400" i="1" dirty="0" err="1" smtClean="0"/>
              <a:t>Gorboduc</a:t>
            </a:r>
            <a:r>
              <a:rPr lang="en-GB" sz="2400" dirty="0"/>
              <a:t>, Act V, scene </a:t>
            </a:r>
            <a:r>
              <a:rPr lang="en-GB" sz="2400" dirty="0" smtClean="0"/>
              <a:t>ii</a:t>
            </a: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38615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… No, you unnatural hags, </a:t>
            </a:r>
          </a:p>
          <a:p>
            <a:pPr marL="0" indent="0">
              <a:buNone/>
            </a:pPr>
            <a:r>
              <a:rPr lang="en-GB" sz="2400" dirty="0"/>
              <a:t>I will have such revenge on you both</a:t>
            </a:r>
          </a:p>
          <a:p>
            <a:pPr marL="0" indent="0">
              <a:buNone/>
            </a:pPr>
            <a:r>
              <a:rPr lang="en-GB" sz="2400" dirty="0"/>
              <a:t>That all the world shall—I will do such things,</a:t>
            </a:r>
          </a:p>
          <a:p>
            <a:pPr marL="0" indent="0">
              <a:buNone/>
            </a:pPr>
            <a:r>
              <a:rPr lang="en-GB" sz="2400" dirty="0"/>
              <a:t>What they are, yet I know not, but they shall be</a:t>
            </a:r>
          </a:p>
          <a:p>
            <a:pPr marL="0" indent="0">
              <a:buNone/>
            </a:pPr>
            <a:r>
              <a:rPr lang="en-GB" sz="2400" dirty="0"/>
              <a:t>the terrors of the earth…</a:t>
            </a:r>
          </a:p>
          <a:p>
            <a:pPr marL="0" indent="0">
              <a:buNone/>
            </a:pPr>
            <a:endParaRPr lang="en-GB" sz="2400" dirty="0"/>
          </a:p>
          <a:p>
            <a:pPr marL="0" indent="0" algn="r">
              <a:buNone/>
            </a:pPr>
            <a:r>
              <a:rPr lang="en-GB" sz="2400" i="1" dirty="0" smtClean="0"/>
              <a:t>King </a:t>
            </a:r>
            <a:r>
              <a:rPr lang="en-GB" sz="2400" i="1" dirty="0"/>
              <a:t>Lear</a:t>
            </a:r>
            <a:r>
              <a:rPr lang="en-GB" sz="2400" dirty="0"/>
              <a:t>, Act</a:t>
            </a:r>
            <a:r>
              <a:rPr lang="en-GB" sz="2400" i="1" dirty="0"/>
              <a:t> </a:t>
            </a:r>
            <a:r>
              <a:rPr lang="en-GB" sz="2400" dirty="0"/>
              <a:t>II, scene </a:t>
            </a:r>
            <a:r>
              <a:rPr lang="en-GB" sz="2400" dirty="0" smtClean="0"/>
              <a:t>iv</a:t>
            </a:r>
            <a:endParaRPr lang="en-GB" sz="2400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341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Contending with the fretful element:</a:t>
            </a:r>
          </a:p>
          <a:p>
            <a:pPr marL="0" indent="0">
              <a:buNone/>
            </a:pPr>
            <a:r>
              <a:rPr lang="en-GB" sz="2400" dirty="0"/>
              <a:t>Bids the winds blow the earth into the sea,</a:t>
            </a:r>
          </a:p>
          <a:p>
            <a:pPr marL="0" indent="0">
              <a:buNone/>
            </a:pPr>
            <a:r>
              <a:rPr lang="en-GB" sz="2400" dirty="0"/>
              <a:t>Or swell the curled water '</a:t>
            </a:r>
            <a:r>
              <a:rPr lang="en-GB" sz="2400" dirty="0" err="1"/>
              <a:t>bove</a:t>
            </a:r>
            <a:r>
              <a:rPr lang="en-GB" sz="2400" dirty="0"/>
              <a:t> the main,</a:t>
            </a:r>
          </a:p>
          <a:p>
            <a:pPr marL="0" indent="0">
              <a:buNone/>
            </a:pPr>
            <a:r>
              <a:rPr lang="en-GB" sz="2400" dirty="0"/>
              <a:t>That things might change or cease;</a:t>
            </a:r>
          </a:p>
          <a:p>
            <a:pPr marL="0" indent="0">
              <a:buNone/>
            </a:pPr>
            <a:endParaRPr lang="en-GB" sz="2400" i="1" dirty="0" smtClean="0"/>
          </a:p>
          <a:p>
            <a:pPr marL="0" indent="0" algn="r">
              <a:buNone/>
            </a:pPr>
            <a:r>
              <a:rPr lang="en-GB" sz="2400" i="1" dirty="0" smtClean="0"/>
              <a:t>King </a:t>
            </a:r>
            <a:r>
              <a:rPr lang="en-GB" sz="2400" i="1" dirty="0"/>
              <a:t>Lear</a:t>
            </a:r>
            <a:r>
              <a:rPr lang="en-GB" sz="2400" dirty="0"/>
              <a:t>, Act</a:t>
            </a:r>
            <a:r>
              <a:rPr lang="en-GB" sz="2400" i="1" dirty="0"/>
              <a:t> </a:t>
            </a:r>
            <a:r>
              <a:rPr lang="en-GB" sz="2400" dirty="0"/>
              <a:t>III, scene </a:t>
            </a:r>
            <a:r>
              <a:rPr lang="en-GB" sz="2400" dirty="0" err="1" smtClean="0"/>
              <a:t>i</a:t>
            </a: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453138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941</Words>
  <Application>Microsoft Office PowerPoint</Application>
  <PresentationFormat>On-screen Show (4:3)</PresentationFormat>
  <Paragraphs>142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The Geopolitics of King Lear Territory, Land, and the ‘Terrors of the Earth’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Another Leibniz</dc:title>
  <dc:creator>Stuart Elden</dc:creator>
  <cp:lastModifiedBy>Stuart Elden</cp:lastModifiedBy>
  <cp:revision>13</cp:revision>
  <cp:lastPrinted>2012-02-15T10:19:17Z</cp:lastPrinted>
  <dcterms:created xsi:type="dcterms:W3CDTF">2012-02-15T08:59:44Z</dcterms:created>
  <dcterms:modified xsi:type="dcterms:W3CDTF">2012-02-25T14:02:07Z</dcterms:modified>
</cp:coreProperties>
</file>